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25.jpg"/><Relationship Id="rId3" Type="http://schemas.openxmlformats.org/officeDocument/2006/relationships/image" Target="../media/image2.jpg"/><Relationship Id="rId21" Type="http://schemas.openxmlformats.org/officeDocument/2006/relationships/image" Target="../media/image20.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5" Type="http://schemas.openxmlformats.org/officeDocument/2006/relationships/image" Target="../media/image24.jpg"/><Relationship Id="rId2" Type="http://schemas.openxmlformats.org/officeDocument/2006/relationships/image" Target="../media/image1.jpg"/><Relationship Id="rId16" Type="http://schemas.openxmlformats.org/officeDocument/2006/relationships/image" Target="../media/image15.jpg"/><Relationship Id="rId20" Type="http://schemas.openxmlformats.org/officeDocument/2006/relationships/image" Target="../media/image19.jpg"/><Relationship Id="rId29"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23.jpg"/><Relationship Id="rId5" Type="http://schemas.openxmlformats.org/officeDocument/2006/relationships/image" Target="../media/image4.jpg"/><Relationship Id="rId15" Type="http://schemas.openxmlformats.org/officeDocument/2006/relationships/image" Target="../media/image14.jpg"/><Relationship Id="rId23" Type="http://schemas.openxmlformats.org/officeDocument/2006/relationships/image" Target="../media/image22.jpg"/><Relationship Id="rId28" Type="http://schemas.openxmlformats.org/officeDocument/2006/relationships/image" Target="../media/image27.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g"/><Relationship Id="rId27"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CMvllXWVro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3755" y="222624"/>
            <a:ext cx="7675809" cy="1446550"/>
          </a:xfrm>
          <a:prstGeom prst="rect">
            <a:avLst/>
          </a:prstGeom>
          <a:noFill/>
        </p:spPr>
        <p:txBody>
          <a:bodyPr wrap="square" rtlCol="0">
            <a:spAutoFit/>
          </a:bodyPr>
          <a:lstStyle/>
          <a:p>
            <a:r>
              <a:rPr lang="sr-Cyrl-RS" sz="4400" b="1" dirty="0" smtClean="0">
                <a:solidFill>
                  <a:schemeClr val="accent1"/>
                </a:solidFill>
              </a:rPr>
              <a:t>Дан Основне школе „Олга Милошевић“</a:t>
            </a:r>
            <a:endParaRPr lang="en-US" sz="4400" b="1" dirty="0">
              <a:solidFill>
                <a:schemeClr val="accent1"/>
              </a:solidFill>
              <a:latin typeface="Miroslavljeva Cirilica" panose="040B7200000000000000" pitchFamily="82" charset="0"/>
            </a:endParaRPr>
          </a:p>
        </p:txBody>
      </p:sp>
      <p:sp>
        <p:nvSpPr>
          <p:cNvPr id="5" name="TextBox 4"/>
          <p:cNvSpPr txBox="1"/>
          <p:nvPr/>
        </p:nvSpPr>
        <p:spPr>
          <a:xfrm>
            <a:off x="477303" y="2011978"/>
            <a:ext cx="8454559" cy="1384995"/>
          </a:xfrm>
          <a:prstGeom prst="rect">
            <a:avLst/>
          </a:prstGeom>
          <a:noFill/>
        </p:spPr>
        <p:txBody>
          <a:bodyPr wrap="none" rtlCol="0">
            <a:spAutoFit/>
          </a:bodyPr>
          <a:lstStyle/>
          <a:p>
            <a:r>
              <a:rPr lang="sr-Cyrl-RS" sz="2800" dirty="0" smtClean="0">
                <a:solidFill>
                  <a:schemeClr val="accent1"/>
                </a:solidFill>
              </a:rPr>
              <a:t>„Оно што води и вуче свет, нису локомотиве, </a:t>
            </a:r>
          </a:p>
          <a:p>
            <a:r>
              <a:rPr lang="sr-Cyrl-RS" sz="2800" dirty="0" smtClean="0">
                <a:solidFill>
                  <a:schemeClr val="accent1"/>
                </a:solidFill>
              </a:rPr>
              <a:t>						него идеје.“ </a:t>
            </a:r>
          </a:p>
          <a:p>
            <a:r>
              <a:rPr lang="sr-Cyrl-RS" sz="2800" dirty="0" smtClean="0">
                <a:solidFill>
                  <a:schemeClr val="accent1"/>
                </a:solidFill>
              </a:rPr>
              <a:t>										Виктор Иго</a:t>
            </a:r>
            <a:endParaRPr lang="en-US" sz="2800" dirty="0">
              <a:solidFill>
                <a:schemeClr val="accent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372" y="1625920"/>
            <a:ext cx="1563757" cy="7603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747" y="3067279"/>
            <a:ext cx="1563757" cy="7603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075" y="3050197"/>
            <a:ext cx="1563757" cy="7603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6279" y="2363544"/>
            <a:ext cx="1563757" cy="76037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0913" y="3834996"/>
            <a:ext cx="1563757" cy="76037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8032" y="3825163"/>
            <a:ext cx="1563757" cy="76037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8424" y="3816645"/>
            <a:ext cx="1563757" cy="760377"/>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5756" y="3802113"/>
            <a:ext cx="1563757" cy="76037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0944" y="2324921"/>
            <a:ext cx="1563757" cy="76037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5721" y="6105501"/>
            <a:ext cx="1563757" cy="76037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9998" y="6114429"/>
            <a:ext cx="1563757" cy="760377"/>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92411" y="3048219"/>
            <a:ext cx="1563757" cy="760377"/>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07713" y="5334467"/>
            <a:ext cx="1563757" cy="760377"/>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01666" y="6101177"/>
            <a:ext cx="1563757" cy="760377"/>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05604" y="4594737"/>
            <a:ext cx="1563757" cy="760377"/>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90207" y="5341672"/>
            <a:ext cx="1563757" cy="760377"/>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43088" y="4590223"/>
            <a:ext cx="1563757" cy="760377"/>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47847" y="5354052"/>
            <a:ext cx="1563757" cy="760377"/>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46489" y="6089669"/>
            <a:ext cx="1563757" cy="760377"/>
          </a:xfrm>
          <a:prstGeom prst="rect">
            <a:avLst/>
          </a:prstGeom>
        </p:spPr>
      </p:pic>
      <p:pic>
        <p:nvPicPr>
          <p:cNvPr id="28" name="Picture 2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93490" y="4585374"/>
            <a:ext cx="1563757" cy="760377"/>
          </a:xfrm>
          <a:prstGeom prst="rect">
            <a:avLst/>
          </a:prstGeom>
        </p:spPr>
      </p:pic>
      <p:pic>
        <p:nvPicPr>
          <p:cNvPr id="29" name="Picture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02156" y="5339291"/>
            <a:ext cx="1563757" cy="760377"/>
          </a:xfrm>
          <a:prstGeom prst="rect">
            <a:avLst/>
          </a:prstGeom>
        </p:spPr>
      </p:pic>
      <p:pic>
        <p:nvPicPr>
          <p:cNvPr id="30" name="Picture 2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02157" y="6107872"/>
            <a:ext cx="1563757" cy="760377"/>
          </a:xfrm>
          <a:prstGeom prst="rect">
            <a:avLst/>
          </a:prstGeom>
        </p:spPr>
      </p:pic>
      <p:pic>
        <p:nvPicPr>
          <p:cNvPr id="31" name="Picture 3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064484" y="4570709"/>
            <a:ext cx="1563757" cy="760377"/>
          </a:xfrm>
          <a:prstGeom prst="rect">
            <a:avLst/>
          </a:prstGeom>
        </p:spPr>
      </p:pic>
      <p:pic>
        <p:nvPicPr>
          <p:cNvPr id="32" name="Picture 3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064485" y="5325942"/>
            <a:ext cx="1563757" cy="760377"/>
          </a:xfrm>
          <a:prstGeom prst="rect">
            <a:avLst/>
          </a:prstGeom>
        </p:spPr>
      </p:pic>
      <p:pic>
        <p:nvPicPr>
          <p:cNvPr id="33" name="Picture 3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064485" y="6085119"/>
            <a:ext cx="1563757" cy="760377"/>
          </a:xfrm>
          <a:prstGeom prst="rect">
            <a:avLst/>
          </a:prstGeom>
        </p:spPr>
      </p:pic>
      <p:pic>
        <p:nvPicPr>
          <p:cNvPr id="34" name="Picture 3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628242" y="4557264"/>
            <a:ext cx="1563757" cy="760377"/>
          </a:xfrm>
          <a:prstGeom prst="rect">
            <a:avLst/>
          </a:prstGeom>
        </p:spPr>
      </p:pic>
      <p:pic>
        <p:nvPicPr>
          <p:cNvPr id="35" name="Picture 3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28243" y="5311490"/>
            <a:ext cx="1563757" cy="760377"/>
          </a:xfrm>
          <a:prstGeom prst="rect">
            <a:avLst/>
          </a:prstGeom>
        </p:spPr>
      </p:pic>
      <p:pic>
        <p:nvPicPr>
          <p:cNvPr id="36" name="Picture 3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28243" y="6063566"/>
            <a:ext cx="1563757" cy="760377"/>
          </a:xfrm>
          <a:prstGeom prst="rect">
            <a:avLst/>
          </a:prstGeom>
        </p:spPr>
      </p:pic>
    </p:spTree>
    <p:extLst>
      <p:ext uri="{BB962C8B-B14F-4D97-AF65-F5344CB8AC3E}">
        <p14:creationId xmlns:p14="http://schemas.microsoft.com/office/powerpoint/2010/main" val="375080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681" y="382012"/>
            <a:ext cx="7779694" cy="3046988"/>
          </a:xfrm>
          <a:prstGeom prst="rect">
            <a:avLst/>
          </a:prstGeom>
          <a:noFill/>
        </p:spPr>
        <p:txBody>
          <a:bodyPr wrap="none" rtlCol="0">
            <a:spAutoFit/>
          </a:bodyPr>
          <a:lstStyle/>
          <a:p>
            <a:pPr algn="just"/>
            <a:r>
              <a:rPr lang="sr-Cyrl-RS" sz="3200" b="1" dirty="0" smtClean="0">
                <a:solidFill>
                  <a:schemeClr val="accent1"/>
                </a:solidFill>
              </a:rPr>
              <a:t>Тако је и овога пута све произашло </a:t>
            </a:r>
          </a:p>
          <a:p>
            <a:pPr algn="just"/>
            <a:r>
              <a:rPr lang="sr-Cyrl-RS" sz="3200" b="1" dirty="0" smtClean="0">
                <a:solidFill>
                  <a:schemeClr val="accent1"/>
                </a:solidFill>
              </a:rPr>
              <a:t>из идеје коју сам добио у видео </a:t>
            </a:r>
          </a:p>
          <a:p>
            <a:pPr algn="just"/>
            <a:r>
              <a:rPr lang="sr-Cyrl-RS" sz="3200" b="1" dirty="0" smtClean="0">
                <a:solidFill>
                  <a:schemeClr val="accent1"/>
                </a:solidFill>
              </a:rPr>
              <a:t>разговору са својим ученицима </a:t>
            </a:r>
          </a:p>
          <a:p>
            <a:pPr algn="just"/>
            <a:r>
              <a:rPr lang="sr-Cyrl-RS" sz="3200" b="1" dirty="0" smtClean="0">
                <a:solidFill>
                  <a:schemeClr val="accent1"/>
                </a:solidFill>
              </a:rPr>
              <a:t>који су били тужни јер је отказана </a:t>
            </a:r>
          </a:p>
          <a:p>
            <a:pPr algn="just"/>
            <a:r>
              <a:rPr lang="sr-Cyrl-RS" sz="3200" b="1" dirty="0" smtClean="0">
                <a:solidFill>
                  <a:schemeClr val="accent1"/>
                </a:solidFill>
              </a:rPr>
              <a:t>приредба поводом Дана Рома на </a:t>
            </a:r>
          </a:p>
          <a:p>
            <a:pPr algn="just"/>
            <a:r>
              <a:rPr lang="sr-Cyrl-RS" sz="3200" b="1" dirty="0" smtClean="0">
                <a:solidFill>
                  <a:schemeClr val="accent1"/>
                </a:solidFill>
              </a:rPr>
              <a:t>којој смо требали да учествујемо.</a:t>
            </a:r>
            <a:endParaRPr lang="en-US" sz="3200" b="1"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375" y="0"/>
            <a:ext cx="3857625"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31" y="4108174"/>
            <a:ext cx="1244704" cy="2426160"/>
          </a:xfrm>
          <a:prstGeom prst="rect">
            <a:avLst/>
          </a:prstGeom>
        </p:spPr>
      </p:pic>
    </p:spTree>
    <p:extLst>
      <p:ext uri="{BB962C8B-B14F-4D97-AF65-F5344CB8AC3E}">
        <p14:creationId xmlns:p14="http://schemas.microsoft.com/office/powerpoint/2010/main" val="137091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8557" y="530085"/>
            <a:ext cx="10099882" cy="5274365"/>
          </a:xfrm>
        </p:spPr>
        <p:txBody>
          <a:bodyPr>
            <a:normAutofit fontScale="77500" lnSpcReduction="20000"/>
          </a:bodyPr>
          <a:lstStyle/>
          <a:p>
            <a:pPr marL="0" indent="0">
              <a:buNone/>
            </a:pPr>
            <a:r>
              <a:rPr lang="ru-RU" sz="2800" b="1" dirty="0">
                <a:solidFill>
                  <a:schemeClr val="accent1"/>
                </a:solidFill>
              </a:rPr>
              <a:t>Обзиром да је 27. априла, у току ванредног стања, Дан Основне школе "Олга Милошевић", дошао сам на идеју да направимо онлајн приредбу. Из сваког одељења је учествовао барем по један ученик тако што је снимио себе како изводи одређену тачку која му је задата. Путем видео позива (коришћењем апликација viber, zoom, skype) ученицима је пружена помоћ у припреми. Сав материјал сам помоћу програма Camtasia обрадио и од тога направио приредбу. У оквиру видеа се налазе и ликовни радови ученика на теме "Моја школа" и "Скривени хероји нашег доба".</a:t>
            </a:r>
          </a:p>
          <a:p>
            <a:pPr marL="0" indent="0">
              <a:buNone/>
            </a:pPr>
            <a:r>
              <a:rPr lang="ru-RU" sz="2800" b="1" dirty="0">
                <a:solidFill>
                  <a:schemeClr val="accent1"/>
                </a:solidFill>
              </a:rPr>
              <a:t/>
            </a:r>
            <a:br>
              <a:rPr lang="ru-RU" sz="2800" b="1" dirty="0">
                <a:solidFill>
                  <a:schemeClr val="accent1"/>
                </a:solidFill>
              </a:rPr>
            </a:br>
            <a:r>
              <a:rPr lang="ru-RU" sz="2800" b="1" dirty="0" smtClean="0">
                <a:solidFill>
                  <a:schemeClr val="accent1"/>
                </a:solidFill>
              </a:rPr>
              <a:t>Припремање </a:t>
            </a:r>
            <a:r>
              <a:rPr lang="ru-RU" sz="2800" b="1" dirty="0">
                <a:solidFill>
                  <a:schemeClr val="accent1"/>
                </a:solidFill>
              </a:rPr>
              <a:t>приредби је саставни део наставног процеса, па сматрам да је ово одличан вид наставе на даљину са јасним продуктом рада. </a:t>
            </a:r>
            <a:endParaRPr lang="ru-RU" sz="2800" b="1" dirty="0">
              <a:solidFill>
                <a:schemeClr val="accent1"/>
              </a:solidFill>
            </a:endParaRPr>
          </a:p>
          <a:p>
            <a:pPr marL="0" indent="0">
              <a:buNone/>
            </a:pPr>
            <a:endParaRPr lang="ru-RU" sz="2800" b="1" dirty="0" smtClean="0">
              <a:solidFill>
                <a:schemeClr val="accent1"/>
              </a:solidFill>
            </a:endParaRPr>
          </a:p>
          <a:p>
            <a:pPr marL="0" indent="0">
              <a:buNone/>
            </a:pPr>
            <a:r>
              <a:rPr lang="sr-Cyrl-RS" sz="2800" b="1" dirty="0" smtClean="0">
                <a:solidFill>
                  <a:schemeClr val="accent1"/>
                </a:solidFill>
              </a:rPr>
              <a:t>Овако је текао цео процес...</a:t>
            </a:r>
            <a:endParaRPr lang="ru-RU" sz="2800" b="1" dirty="0">
              <a:solidFill>
                <a:schemeClr val="accent1"/>
              </a:solidFill>
            </a:endParaRPr>
          </a:p>
          <a:p>
            <a:endParaRPr lang="en-US" dirty="0"/>
          </a:p>
        </p:txBody>
      </p:sp>
    </p:spTree>
    <p:extLst>
      <p:ext uri="{BB962C8B-B14F-4D97-AF65-F5344CB8AC3E}">
        <p14:creationId xmlns:p14="http://schemas.microsoft.com/office/powerpoint/2010/main" val="8445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552" y="221928"/>
            <a:ext cx="11920251" cy="954107"/>
          </a:xfrm>
          <a:prstGeom prst="rect">
            <a:avLst/>
          </a:prstGeom>
          <a:noFill/>
        </p:spPr>
        <p:txBody>
          <a:bodyPr wrap="none" rtlCol="0">
            <a:spAutoFit/>
          </a:bodyPr>
          <a:lstStyle/>
          <a:p>
            <a:r>
              <a:rPr lang="sr-Cyrl-RS" sz="2800" b="1" dirty="0" smtClean="0">
                <a:solidFill>
                  <a:schemeClr val="accent1"/>
                </a:solidFill>
              </a:rPr>
              <a:t>Уз одобрење и подршку директора оформио сам вибер групу </a:t>
            </a:r>
          </a:p>
          <a:p>
            <a:r>
              <a:rPr lang="sr-Cyrl-RS" sz="2800" b="1" dirty="0" smtClean="0">
                <a:solidFill>
                  <a:schemeClr val="accent1"/>
                </a:solidFill>
              </a:rPr>
              <a:t>у којој су чланови све разредне старешине у школи.</a:t>
            </a:r>
            <a:endParaRPr lang="en-US" sz="2800" b="1" dirty="0">
              <a:solidFill>
                <a:schemeClr val="accent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1610659"/>
            <a:ext cx="7482625" cy="4906051"/>
          </a:xfrm>
          <a:prstGeom prst="rect">
            <a:avLst/>
          </a:prstGeom>
        </p:spPr>
      </p:pic>
    </p:spTree>
    <p:extLst>
      <p:ext uri="{BB962C8B-B14F-4D97-AF65-F5344CB8AC3E}">
        <p14:creationId xmlns:p14="http://schemas.microsoft.com/office/powerpoint/2010/main" val="102485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166" y="150186"/>
            <a:ext cx="11977959" cy="2308324"/>
          </a:xfrm>
          <a:prstGeom prst="rect">
            <a:avLst/>
          </a:prstGeom>
          <a:noFill/>
        </p:spPr>
        <p:txBody>
          <a:bodyPr wrap="none" rtlCol="0">
            <a:spAutoFit/>
          </a:bodyPr>
          <a:lstStyle/>
          <a:p>
            <a:r>
              <a:rPr lang="sr-Cyrl-RS" sz="2400" b="1" dirty="0" smtClean="0">
                <a:solidFill>
                  <a:schemeClr val="accent1"/>
                </a:solidFill>
              </a:rPr>
              <a:t>У сарадњи са разредним старешинама, наставницима српског језика </a:t>
            </a:r>
          </a:p>
          <a:p>
            <a:r>
              <a:rPr lang="sr-Cyrl-RS" sz="2400" b="1" dirty="0" smtClean="0">
                <a:solidFill>
                  <a:schemeClr val="accent1"/>
                </a:solidFill>
              </a:rPr>
              <a:t>и музичке културе осмислио сам тачке, извршили смо селекцију ученика</a:t>
            </a:r>
          </a:p>
          <a:p>
            <a:r>
              <a:rPr lang="sr-Cyrl-RS" sz="2400" b="1" dirty="0" smtClean="0">
                <a:solidFill>
                  <a:schemeClr val="accent1"/>
                </a:solidFill>
              </a:rPr>
              <a:t> који ће учествовати у приредби и ученицима су дата прецизна упутства </a:t>
            </a:r>
          </a:p>
          <a:p>
            <a:r>
              <a:rPr lang="sr-Cyrl-RS" sz="2400" b="1" dirty="0" smtClean="0">
                <a:solidFill>
                  <a:schemeClr val="accent1"/>
                </a:solidFill>
              </a:rPr>
              <a:t>за извођење и снимање тачака. Такође, објављен је и ликовни конкурс </a:t>
            </a:r>
          </a:p>
          <a:p>
            <a:r>
              <a:rPr lang="sr-Cyrl-RS" sz="2400" b="1" dirty="0" smtClean="0">
                <a:solidFill>
                  <a:schemeClr val="accent1"/>
                </a:solidFill>
              </a:rPr>
              <a:t>„Моја школа“ и „Скривени хероји у борби са корона вирусом“. Најбољи </a:t>
            </a:r>
          </a:p>
          <a:p>
            <a:r>
              <a:rPr lang="sr-Cyrl-RS" sz="2400" b="1" dirty="0" smtClean="0">
                <a:solidFill>
                  <a:schemeClr val="accent1"/>
                </a:solidFill>
              </a:rPr>
              <a:t>радови су презентовани приликом онлајн приредбе.</a:t>
            </a:r>
            <a:endParaRPr lang="en-US" sz="2400" b="1" dirty="0">
              <a:solidFill>
                <a:schemeClr val="accent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990" y="2584174"/>
            <a:ext cx="3357321" cy="4273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36" y="2756452"/>
            <a:ext cx="6448251" cy="4101547"/>
          </a:xfrm>
          <a:prstGeom prst="rect">
            <a:avLst/>
          </a:prstGeom>
        </p:spPr>
      </p:pic>
    </p:spTree>
    <p:extLst>
      <p:ext uri="{BB962C8B-B14F-4D97-AF65-F5344CB8AC3E}">
        <p14:creationId xmlns:p14="http://schemas.microsoft.com/office/powerpoint/2010/main" val="153437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556" y="318052"/>
            <a:ext cx="11931471" cy="3046988"/>
          </a:xfrm>
          <a:prstGeom prst="rect">
            <a:avLst/>
          </a:prstGeom>
          <a:noFill/>
        </p:spPr>
        <p:txBody>
          <a:bodyPr wrap="none" rtlCol="0">
            <a:spAutoFit/>
          </a:bodyPr>
          <a:lstStyle/>
          <a:p>
            <a:r>
              <a:rPr lang="sr-Cyrl-RS" sz="2400" b="1" dirty="0" smtClean="0">
                <a:solidFill>
                  <a:schemeClr val="accent1"/>
                </a:solidFill>
              </a:rPr>
              <a:t>Написао сам текст за водитеље и осмислио ток приредбе. Након тога </a:t>
            </a:r>
          </a:p>
          <a:p>
            <a:r>
              <a:rPr lang="sr-Cyrl-RS" sz="2400" b="1" dirty="0" smtClean="0">
                <a:solidFill>
                  <a:schemeClr val="accent1"/>
                </a:solidFill>
              </a:rPr>
              <a:t>сам прикупио све видео записе и ликовне радове ученика. Материјал је </a:t>
            </a:r>
          </a:p>
          <a:p>
            <a:r>
              <a:rPr lang="sr-Cyrl-RS" sz="2400" b="1" dirty="0" smtClean="0">
                <a:solidFill>
                  <a:schemeClr val="accent1"/>
                </a:solidFill>
              </a:rPr>
              <a:t>био обиман. Пристигло је преко 50 снимака и преко 100 ликовних радова </a:t>
            </a:r>
          </a:p>
          <a:p>
            <a:r>
              <a:rPr lang="sr-Cyrl-RS" sz="2400" b="1" dirty="0" smtClean="0">
                <a:solidFill>
                  <a:schemeClr val="accent1"/>
                </a:solidFill>
              </a:rPr>
              <a:t>ученика. Сав материјал сам у програму за обраду видеа </a:t>
            </a:r>
            <a:r>
              <a:rPr lang="sr-Latn-BA" sz="2400" b="1" dirty="0" smtClean="0">
                <a:solidFill>
                  <a:schemeClr val="accent1"/>
                </a:solidFill>
              </a:rPr>
              <a:t>Camtasia </a:t>
            </a:r>
            <a:endParaRPr lang="sr-Cyrl-RS" sz="2400" b="1" dirty="0" smtClean="0">
              <a:solidFill>
                <a:schemeClr val="accent1"/>
              </a:solidFill>
            </a:endParaRPr>
          </a:p>
          <a:p>
            <a:r>
              <a:rPr lang="sr-Cyrl-RS" sz="2400" b="1" dirty="0" smtClean="0">
                <a:solidFill>
                  <a:schemeClr val="accent1"/>
                </a:solidFill>
              </a:rPr>
              <a:t>пажљиво спаковао и направио приредбу поводом Дана школе.</a:t>
            </a:r>
          </a:p>
          <a:p>
            <a:r>
              <a:rPr lang="sr-Cyrl-RS" sz="2400" b="1" dirty="0" smtClean="0">
                <a:solidFill>
                  <a:schemeClr val="accent1"/>
                </a:solidFill>
              </a:rPr>
              <a:t>Уживајте у приредби, она је круна целог рада.</a:t>
            </a:r>
          </a:p>
          <a:p>
            <a:endParaRPr lang="sr-Cyrl-RS" sz="2400" b="1" dirty="0" smtClean="0">
              <a:solidFill>
                <a:schemeClr val="accent1"/>
              </a:solidFill>
            </a:endParaRPr>
          </a:p>
          <a:p>
            <a:r>
              <a:rPr lang="en-US" sz="2400" dirty="0" smtClean="0">
                <a:hlinkClick r:id="rId2"/>
              </a:rPr>
              <a:t>https</a:t>
            </a:r>
            <a:r>
              <a:rPr lang="en-US" sz="2400" dirty="0">
                <a:hlinkClick r:id="rId2"/>
              </a:rPr>
              <a:t>://</a:t>
            </a:r>
            <a:r>
              <a:rPr lang="en-US" sz="2400" dirty="0" smtClean="0">
                <a:hlinkClick r:id="rId2"/>
              </a:rPr>
              <a:t>www.youtube.com/watch?v=CMvllXWVrok</a:t>
            </a:r>
            <a:r>
              <a:rPr lang="sr-Cyrl-RS" sz="2400" dirty="0" smtClean="0"/>
              <a:t> </a:t>
            </a:r>
            <a:endParaRPr lang="en-US" sz="2400" b="1" dirty="0">
              <a:solidFill>
                <a:schemeClr val="accent1"/>
              </a:solidFill>
            </a:endParaRPr>
          </a:p>
        </p:txBody>
      </p:sp>
    </p:spTree>
    <p:extLst>
      <p:ext uri="{BB962C8B-B14F-4D97-AF65-F5344CB8AC3E}">
        <p14:creationId xmlns:p14="http://schemas.microsoft.com/office/powerpoint/2010/main" val="1104767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03" y="333918"/>
            <a:ext cx="10881505" cy="1200329"/>
          </a:xfrm>
          <a:prstGeom prst="rect">
            <a:avLst/>
          </a:prstGeom>
          <a:noFill/>
        </p:spPr>
        <p:txBody>
          <a:bodyPr wrap="none" rtlCol="0">
            <a:spAutoFit/>
          </a:bodyPr>
          <a:lstStyle/>
          <a:p>
            <a:r>
              <a:rPr lang="sr-Cyrl-RS" sz="2400" b="1" dirty="0" smtClean="0">
                <a:solidFill>
                  <a:schemeClr val="accent1"/>
                </a:solidFill>
              </a:rPr>
              <a:t>Приредба је премијерно приказана на фејсбук налогу школе 27.4. </a:t>
            </a:r>
          </a:p>
          <a:p>
            <a:r>
              <a:rPr lang="sr-Cyrl-RS" sz="2400" b="1" dirty="0" smtClean="0">
                <a:solidFill>
                  <a:schemeClr val="accent1"/>
                </a:solidFill>
              </a:rPr>
              <a:t>Уследили су сјајни коментари публике која је била одушевљена, </a:t>
            </a:r>
          </a:p>
          <a:p>
            <a:r>
              <a:rPr lang="sr-Cyrl-RS" sz="2400" b="1" dirty="0" smtClean="0">
                <a:solidFill>
                  <a:schemeClr val="accent1"/>
                </a:solidFill>
              </a:rPr>
              <a:t>како идејом, тако и самом реализацијом.</a:t>
            </a:r>
            <a:endParaRPr lang="en-US" sz="2400" b="1" dirty="0">
              <a:solidFill>
                <a:schemeClr val="accent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034" y="2074058"/>
            <a:ext cx="3915321" cy="45916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331" y="2074058"/>
            <a:ext cx="2613466" cy="4151268"/>
          </a:xfrm>
          <a:prstGeom prst="rect">
            <a:avLst/>
          </a:prstGeom>
        </p:spPr>
      </p:pic>
    </p:spTree>
    <p:extLst>
      <p:ext uri="{BB962C8B-B14F-4D97-AF65-F5344CB8AC3E}">
        <p14:creationId xmlns:p14="http://schemas.microsoft.com/office/powerpoint/2010/main" val="217832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7576" y="516835"/>
            <a:ext cx="10106371" cy="3777622"/>
          </a:xfrm>
        </p:spPr>
        <p:txBody>
          <a:bodyPr>
            <a:normAutofit/>
          </a:bodyPr>
          <a:lstStyle/>
          <a:p>
            <a:pPr marL="0" indent="0">
              <a:buNone/>
            </a:pPr>
            <a:r>
              <a:rPr lang="sr-Cyrl-RS" sz="2400" b="1" dirty="0" smtClean="0">
                <a:solidFill>
                  <a:schemeClr val="accent1"/>
                </a:solidFill>
              </a:rPr>
              <a:t>Похвале су пристигле и од руководиоца Школске управе Пожаревац и од просветног саветника Драгана Грујића.</a:t>
            </a:r>
            <a:endParaRPr lang="en-US" sz="2400" b="1"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56" y="2245575"/>
            <a:ext cx="8973802" cy="3639058"/>
          </a:xfrm>
          <a:prstGeom prst="rect">
            <a:avLst/>
          </a:prstGeom>
        </p:spPr>
      </p:pic>
    </p:spTree>
    <p:extLst>
      <p:ext uri="{BB962C8B-B14F-4D97-AF65-F5344CB8AC3E}">
        <p14:creationId xmlns:p14="http://schemas.microsoft.com/office/powerpoint/2010/main" val="154777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1221" y="785611"/>
            <a:ext cx="9260368" cy="954107"/>
          </a:xfrm>
          <a:prstGeom prst="rect">
            <a:avLst/>
          </a:prstGeom>
          <a:noFill/>
        </p:spPr>
        <p:txBody>
          <a:bodyPr wrap="square" rtlCol="0">
            <a:spAutoFit/>
          </a:bodyPr>
          <a:lstStyle/>
          <a:p>
            <a:r>
              <a:rPr lang="sr-Cyrl-RS" sz="2800" b="1" dirty="0" smtClean="0">
                <a:solidFill>
                  <a:schemeClr val="accent1"/>
                </a:solidFill>
              </a:rPr>
              <a:t>„Свака идеја у почетку изгледа као лудост“ </a:t>
            </a:r>
          </a:p>
          <a:p>
            <a:r>
              <a:rPr lang="sr-Cyrl-RS" sz="2800" b="1" dirty="0">
                <a:solidFill>
                  <a:schemeClr val="accent1"/>
                </a:solidFill>
              </a:rPr>
              <a:t>	</a:t>
            </a:r>
            <a:r>
              <a:rPr lang="sr-Cyrl-RS" sz="2800" b="1" dirty="0" smtClean="0">
                <a:solidFill>
                  <a:schemeClr val="accent1"/>
                </a:solidFill>
              </a:rPr>
              <a:t>																Гете</a:t>
            </a:r>
            <a:endParaRPr lang="en-US" sz="2800" b="1" dirty="0">
              <a:solidFill>
                <a:schemeClr val="accent1"/>
              </a:solidFill>
            </a:endParaRPr>
          </a:p>
        </p:txBody>
      </p:sp>
      <p:sp>
        <p:nvSpPr>
          <p:cNvPr id="5" name="TextBox 4"/>
          <p:cNvSpPr txBox="1"/>
          <p:nvPr/>
        </p:nvSpPr>
        <p:spPr>
          <a:xfrm>
            <a:off x="1451559" y="2936382"/>
            <a:ext cx="10740441" cy="1384995"/>
          </a:xfrm>
          <a:prstGeom prst="rect">
            <a:avLst/>
          </a:prstGeom>
          <a:noFill/>
        </p:spPr>
        <p:txBody>
          <a:bodyPr wrap="none" rtlCol="0">
            <a:spAutoFit/>
          </a:bodyPr>
          <a:lstStyle/>
          <a:p>
            <a:r>
              <a:rPr lang="sr-Cyrl-RS" sz="2800" b="1" dirty="0" smtClean="0">
                <a:solidFill>
                  <a:schemeClr val="accent1"/>
                </a:solidFill>
              </a:rPr>
              <a:t>У почетку је тако изгледала и ова идеја. </a:t>
            </a:r>
          </a:p>
          <a:p>
            <a:endParaRPr lang="sr-Cyrl-RS" sz="2800" b="1" dirty="0" smtClean="0">
              <a:solidFill>
                <a:schemeClr val="accent1"/>
              </a:solidFill>
            </a:endParaRPr>
          </a:p>
          <a:p>
            <a:r>
              <a:rPr lang="sr-Cyrl-RS" sz="2800" b="1" dirty="0" smtClean="0">
                <a:solidFill>
                  <a:schemeClr val="accent1"/>
                </a:solidFill>
              </a:rPr>
              <a:t>Уз магију у рукама наставника, сада је уметничко дело. </a:t>
            </a:r>
            <a:endParaRPr lang="en-US" sz="2800" b="1" dirty="0">
              <a:solidFill>
                <a:schemeClr val="accent1"/>
              </a:solidFill>
            </a:endParaRPr>
          </a:p>
        </p:txBody>
      </p:sp>
    </p:spTree>
    <p:extLst>
      <p:ext uri="{BB962C8B-B14F-4D97-AF65-F5344CB8AC3E}">
        <p14:creationId xmlns:p14="http://schemas.microsoft.com/office/powerpoint/2010/main" val="6021231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TotalTime>
  <Words>388</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Miroslavljeva Cirilica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dc:creator>
  <cp:lastModifiedBy>WS</cp:lastModifiedBy>
  <cp:revision>10</cp:revision>
  <dcterms:created xsi:type="dcterms:W3CDTF">2020-05-03T20:12:04Z</dcterms:created>
  <dcterms:modified xsi:type="dcterms:W3CDTF">2020-05-03T22:00:04Z</dcterms:modified>
</cp:coreProperties>
</file>